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6" r:id="rId2"/>
    <p:sldId id="257" r:id="rId3"/>
  </p:sldIdLst>
  <p:sldSz cx="6858000" cy="12192000"/>
  <p:notesSz cx="10018713" cy="144478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ylvie SCHLOESSER" initials="SS" lastIdx="3" clrIdx="0">
    <p:extLst>
      <p:ext uri="{19B8F6BF-5375-455C-9EA6-DF929625EA0E}">
        <p15:presenceInfo xmlns:p15="http://schemas.microsoft.com/office/powerpoint/2012/main" userId="49f4d5dec817773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1592A"/>
    <a:srgbClr val="116F3A"/>
    <a:srgbClr val="F79B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12C8C85-51F0-491E-9774-3900AFEF0FD7}" styleName="Style léger 2 - Accentuation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100" d="100"/>
          <a:sy n="100" d="100"/>
        </p:scale>
        <p:origin x="1260" y="-20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4340903" cy="723422"/>
          </a:xfrm>
          <a:prstGeom prst="rect">
            <a:avLst/>
          </a:prstGeom>
        </p:spPr>
        <p:txBody>
          <a:bodyPr vert="horz" lIns="132323" tIns="66161" rIns="132323" bIns="66161" rtlCol="0"/>
          <a:lstStyle>
            <a:lvl1pPr algn="l">
              <a:defRPr sz="1700"/>
            </a:lvl1pPr>
          </a:lstStyle>
          <a:p>
            <a:endParaRPr lang="fr-FR"/>
          </a:p>
        </p:txBody>
      </p:sp>
      <p:sp>
        <p:nvSpPr>
          <p:cNvPr id="3" name="Espace réservé de la date 2"/>
          <p:cNvSpPr>
            <a:spLocks noGrp="1"/>
          </p:cNvSpPr>
          <p:nvPr>
            <p:ph type="dt" idx="1"/>
          </p:nvPr>
        </p:nvSpPr>
        <p:spPr>
          <a:xfrm>
            <a:off x="5675500" y="0"/>
            <a:ext cx="4340903" cy="723422"/>
          </a:xfrm>
          <a:prstGeom prst="rect">
            <a:avLst/>
          </a:prstGeom>
        </p:spPr>
        <p:txBody>
          <a:bodyPr vert="horz" lIns="132323" tIns="66161" rIns="132323" bIns="66161" rtlCol="0"/>
          <a:lstStyle>
            <a:lvl1pPr algn="r">
              <a:defRPr sz="1700"/>
            </a:lvl1pPr>
          </a:lstStyle>
          <a:p>
            <a:fld id="{D07EB3AA-E095-44BA-B492-3286AA13D9DF}" type="datetimeFigureOut">
              <a:rPr lang="fr-FR" smtClean="0"/>
              <a:t>13/02/2017</a:t>
            </a:fld>
            <a:endParaRPr lang="fr-FR"/>
          </a:p>
        </p:txBody>
      </p:sp>
      <p:sp>
        <p:nvSpPr>
          <p:cNvPr id="4" name="Espace réservé de l'image des diapositives 3"/>
          <p:cNvSpPr>
            <a:spLocks noGrp="1" noRot="1" noChangeAspect="1"/>
          </p:cNvSpPr>
          <p:nvPr>
            <p:ph type="sldImg" idx="2"/>
          </p:nvPr>
        </p:nvSpPr>
        <p:spPr>
          <a:xfrm>
            <a:off x="3638550" y="1806575"/>
            <a:ext cx="2741613" cy="4875213"/>
          </a:xfrm>
          <a:prstGeom prst="rect">
            <a:avLst/>
          </a:prstGeom>
          <a:noFill/>
          <a:ln w="12700">
            <a:solidFill>
              <a:prstClr val="black"/>
            </a:solidFill>
          </a:ln>
        </p:spPr>
        <p:txBody>
          <a:bodyPr vert="horz" lIns="132323" tIns="66161" rIns="132323" bIns="66161" rtlCol="0" anchor="ctr"/>
          <a:lstStyle/>
          <a:p>
            <a:endParaRPr lang="fr-FR"/>
          </a:p>
        </p:txBody>
      </p:sp>
      <p:sp>
        <p:nvSpPr>
          <p:cNvPr id="5" name="Espace réservé des commentaires 4"/>
          <p:cNvSpPr>
            <a:spLocks noGrp="1"/>
          </p:cNvSpPr>
          <p:nvPr>
            <p:ph type="body" sz="quarter" idx="3"/>
          </p:nvPr>
        </p:nvSpPr>
        <p:spPr>
          <a:xfrm>
            <a:off x="1002103" y="6952637"/>
            <a:ext cx="8014509" cy="5688935"/>
          </a:xfrm>
          <a:prstGeom prst="rect">
            <a:avLst/>
          </a:prstGeom>
        </p:spPr>
        <p:txBody>
          <a:bodyPr vert="horz" lIns="132323" tIns="66161" rIns="132323" bIns="66161"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13724416"/>
            <a:ext cx="4340903" cy="723422"/>
          </a:xfrm>
          <a:prstGeom prst="rect">
            <a:avLst/>
          </a:prstGeom>
        </p:spPr>
        <p:txBody>
          <a:bodyPr vert="horz" lIns="132323" tIns="66161" rIns="132323" bIns="66161" rtlCol="0" anchor="b"/>
          <a:lstStyle>
            <a:lvl1pPr algn="l">
              <a:defRPr sz="1700"/>
            </a:lvl1pPr>
          </a:lstStyle>
          <a:p>
            <a:endParaRPr lang="fr-FR"/>
          </a:p>
        </p:txBody>
      </p:sp>
      <p:sp>
        <p:nvSpPr>
          <p:cNvPr id="7" name="Espace réservé du numéro de diapositive 6"/>
          <p:cNvSpPr>
            <a:spLocks noGrp="1"/>
          </p:cNvSpPr>
          <p:nvPr>
            <p:ph type="sldNum" sz="quarter" idx="5"/>
          </p:nvPr>
        </p:nvSpPr>
        <p:spPr>
          <a:xfrm>
            <a:off x="5675500" y="13724416"/>
            <a:ext cx="4340903" cy="723422"/>
          </a:xfrm>
          <a:prstGeom prst="rect">
            <a:avLst/>
          </a:prstGeom>
        </p:spPr>
        <p:txBody>
          <a:bodyPr vert="horz" lIns="132323" tIns="66161" rIns="132323" bIns="66161" rtlCol="0" anchor="b"/>
          <a:lstStyle>
            <a:lvl1pPr algn="r">
              <a:defRPr sz="1700"/>
            </a:lvl1pPr>
          </a:lstStyle>
          <a:p>
            <a:fld id="{044FF9B4-8D5D-4049-A4EA-2BD158332421}" type="slidenum">
              <a:rPr lang="fr-FR" smtClean="0"/>
              <a:t>‹N°›</a:t>
            </a:fld>
            <a:endParaRPr lang="fr-FR"/>
          </a:p>
        </p:txBody>
      </p:sp>
    </p:spTree>
    <p:extLst>
      <p:ext uri="{BB962C8B-B14F-4D97-AF65-F5344CB8AC3E}">
        <p14:creationId xmlns:p14="http://schemas.microsoft.com/office/powerpoint/2010/main" val="13023441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044FF9B4-8D5D-4049-A4EA-2BD158332421}" type="slidenum">
              <a:rPr lang="fr-FR" smtClean="0"/>
              <a:t>1</a:t>
            </a:fld>
            <a:endParaRPr lang="fr-FR"/>
          </a:p>
        </p:txBody>
      </p:sp>
    </p:spTree>
    <p:extLst>
      <p:ext uri="{BB962C8B-B14F-4D97-AF65-F5344CB8AC3E}">
        <p14:creationId xmlns:p14="http://schemas.microsoft.com/office/powerpoint/2010/main" val="22171893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fr-FR" smtClean="0"/>
              <a:t>Modifiez le style du titre</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C62887C2-2115-45F9-BAA7-09609C64BE02}" type="datetimeFigureOut">
              <a:rPr lang="fr-FR" smtClean="0"/>
              <a:t>13/02/2017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DC1BDEB-FB95-412A-ACAF-E02CB810CE89}" type="slidenum">
              <a:rPr lang="fr-FR" smtClean="0"/>
              <a:t>‹N°›</a:t>
            </a:fld>
            <a:endParaRPr lang="fr-FR"/>
          </a:p>
        </p:txBody>
      </p:sp>
    </p:spTree>
    <p:extLst>
      <p:ext uri="{BB962C8B-B14F-4D97-AF65-F5344CB8AC3E}">
        <p14:creationId xmlns:p14="http://schemas.microsoft.com/office/powerpoint/2010/main" val="39839318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C62887C2-2115-45F9-BAA7-09609C64BE02}" type="datetimeFigureOut">
              <a:rPr lang="fr-FR" smtClean="0"/>
              <a:t>13/02/2017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DC1BDEB-FB95-412A-ACAF-E02CB810CE89}" type="slidenum">
              <a:rPr lang="fr-FR" smtClean="0"/>
              <a:t>‹N°›</a:t>
            </a:fld>
            <a:endParaRPr lang="fr-FR"/>
          </a:p>
        </p:txBody>
      </p:sp>
    </p:spTree>
    <p:extLst>
      <p:ext uri="{BB962C8B-B14F-4D97-AF65-F5344CB8AC3E}">
        <p14:creationId xmlns:p14="http://schemas.microsoft.com/office/powerpoint/2010/main" val="20384068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C62887C2-2115-45F9-BAA7-09609C64BE02}" type="datetimeFigureOut">
              <a:rPr lang="fr-FR" smtClean="0"/>
              <a:t>13/02/2017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DC1BDEB-FB95-412A-ACAF-E02CB810CE89}" type="slidenum">
              <a:rPr lang="fr-FR" smtClean="0"/>
              <a:t>‹N°›</a:t>
            </a:fld>
            <a:endParaRPr lang="fr-FR"/>
          </a:p>
        </p:txBody>
      </p:sp>
    </p:spTree>
    <p:extLst>
      <p:ext uri="{BB962C8B-B14F-4D97-AF65-F5344CB8AC3E}">
        <p14:creationId xmlns:p14="http://schemas.microsoft.com/office/powerpoint/2010/main" val="1469004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C62887C2-2115-45F9-BAA7-09609C64BE02}" type="datetimeFigureOut">
              <a:rPr lang="fr-FR" smtClean="0"/>
              <a:t>13/02/2017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DC1BDEB-FB95-412A-ACAF-E02CB810CE89}" type="slidenum">
              <a:rPr lang="fr-FR" smtClean="0"/>
              <a:t>‹N°›</a:t>
            </a:fld>
            <a:endParaRPr lang="fr-FR"/>
          </a:p>
        </p:txBody>
      </p:sp>
    </p:spTree>
    <p:extLst>
      <p:ext uri="{BB962C8B-B14F-4D97-AF65-F5344CB8AC3E}">
        <p14:creationId xmlns:p14="http://schemas.microsoft.com/office/powerpoint/2010/main" val="1230214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fr-FR" smtClean="0"/>
              <a:t>Modifiez le style du titre</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C62887C2-2115-45F9-BAA7-09609C64BE02}" type="datetimeFigureOut">
              <a:rPr lang="fr-FR" smtClean="0"/>
              <a:t>13/02/2017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DC1BDEB-FB95-412A-ACAF-E02CB810CE89}" type="slidenum">
              <a:rPr lang="fr-FR" smtClean="0"/>
              <a:t>‹N°›</a:t>
            </a:fld>
            <a:endParaRPr lang="fr-FR"/>
          </a:p>
        </p:txBody>
      </p:sp>
    </p:spTree>
    <p:extLst>
      <p:ext uri="{BB962C8B-B14F-4D97-AF65-F5344CB8AC3E}">
        <p14:creationId xmlns:p14="http://schemas.microsoft.com/office/powerpoint/2010/main" val="3334084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C62887C2-2115-45F9-BAA7-09609C64BE02}" type="datetimeFigureOut">
              <a:rPr lang="fr-FR" smtClean="0"/>
              <a:t>13/02/2017</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DC1BDEB-FB95-412A-ACAF-E02CB810CE89}" type="slidenum">
              <a:rPr lang="fr-FR" smtClean="0"/>
              <a:t>‹N°›</a:t>
            </a:fld>
            <a:endParaRPr lang="fr-FR"/>
          </a:p>
        </p:txBody>
      </p:sp>
    </p:spTree>
    <p:extLst>
      <p:ext uri="{BB962C8B-B14F-4D97-AF65-F5344CB8AC3E}">
        <p14:creationId xmlns:p14="http://schemas.microsoft.com/office/powerpoint/2010/main" val="552613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smtClean="0"/>
              <a:t>Modifiez les styles du texte du masque</a:t>
            </a:r>
          </a:p>
        </p:txBody>
      </p:sp>
      <p:sp>
        <p:nvSpPr>
          <p:cNvPr id="4" name="Content Placeholder 3"/>
          <p:cNvSpPr>
            <a:spLocks noGrp="1"/>
          </p:cNvSpPr>
          <p:nvPr>
            <p:ph sz="half" idx="2"/>
          </p:nvPr>
        </p:nvSpPr>
        <p:spPr>
          <a:xfrm>
            <a:off x="472381" y="4453467"/>
            <a:ext cx="2901255" cy="6550379"/>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smtClean="0"/>
              <a:t>Modifiez les styles du texte du masque</a:t>
            </a:r>
          </a:p>
        </p:txBody>
      </p:sp>
      <p:sp>
        <p:nvSpPr>
          <p:cNvPr id="6" name="Content Placeholder 5"/>
          <p:cNvSpPr>
            <a:spLocks noGrp="1"/>
          </p:cNvSpPr>
          <p:nvPr>
            <p:ph sz="quarter" idx="4"/>
          </p:nvPr>
        </p:nvSpPr>
        <p:spPr>
          <a:xfrm>
            <a:off x="3471863" y="4453467"/>
            <a:ext cx="2915543" cy="6550379"/>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C62887C2-2115-45F9-BAA7-09609C64BE02}" type="datetimeFigureOut">
              <a:rPr lang="fr-FR" smtClean="0"/>
              <a:t>13/02/2017</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2DC1BDEB-FB95-412A-ACAF-E02CB810CE89}" type="slidenum">
              <a:rPr lang="fr-FR" smtClean="0"/>
              <a:t>‹N°›</a:t>
            </a:fld>
            <a:endParaRPr lang="fr-FR"/>
          </a:p>
        </p:txBody>
      </p:sp>
    </p:spTree>
    <p:extLst>
      <p:ext uri="{BB962C8B-B14F-4D97-AF65-F5344CB8AC3E}">
        <p14:creationId xmlns:p14="http://schemas.microsoft.com/office/powerpoint/2010/main" val="3887490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C62887C2-2115-45F9-BAA7-09609C64BE02}" type="datetimeFigureOut">
              <a:rPr lang="fr-FR" smtClean="0"/>
              <a:t>13/02/2017</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2DC1BDEB-FB95-412A-ACAF-E02CB810CE89}" type="slidenum">
              <a:rPr lang="fr-FR" smtClean="0"/>
              <a:t>‹N°›</a:t>
            </a:fld>
            <a:endParaRPr lang="fr-FR"/>
          </a:p>
        </p:txBody>
      </p:sp>
    </p:spTree>
    <p:extLst>
      <p:ext uri="{BB962C8B-B14F-4D97-AF65-F5344CB8AC3E}">
        <p14:creationId xmlns:p14="http://schemas.microsoft.com/office/powerpoint/2010/main" val="2724076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2887C2-2115-45F9-BAA7-09609C64BE02}" type="datetimeFigureOut">
              <a:rPr lang="fr-FR" smtClean="0"/>
              <a:t>13/02/2017</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2DC1BDEB-FB95-412A-ACAF-E02CB810CE89}" type="slidenum">
              <a:rPr lang="fr-FR" smtClean="0"/>
              <a:t>‹N°›</a:t>
            </a:fld>
            <a:endParaRPr lang="fr-FR"/>
          </a:p>
        </p:txBody>
      </p:sp>
    </p:spTree>
    <p:extLst>
      <p:ext uri="{BB962C8B-B14F-4D97-AF65-F5344CB8AC3E}">
        <p14:creationId xmlns:p14="http://schemas.microsoft.com/office/powerpoint/2010/main" val="13775912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fr-FR" smtClean="0"/>
              <a:t>Modifiez le style du titre</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C62887C2-2115-45F9-BAA7-09609C64BE02}" type="datetimeFigureOut">
              <a:rPr lang="fr-FR" smtClean="0"/>
              <a:t>13/02/2017</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DC1BDEB-FB95-412A-ACAF-E02CB810CE89}" type="slidenum">
              <a:rPr lang="fr-FR" smtClean="0"/>
              <a:t>‹N°›</a:t>
            </a:fld>
            <a:endParaRPr lang="fr-FR"/>
          </a:p>
        </p:txBody>
      </p:sp>
    </p:spTree>
    <p:extLst>
      <p:ext uri="{BB962C8B-B14F-4D97-AF65-F5344CB8AC3E}">
        <p14:creationId xmlns:p14="http://schemas.microsoft.com/office/powerpoint/2010/main" val="3376202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C62887C2-2115-45F9-BAA7-09609C64BE02}" type="datetimeFigureOut">
              <a:rPr lang="fr-FR" smtClean="0"/>
              <a:t>13/02/2017</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DC1BDEB-FB95-412A-ACAF-E02CB810CE89}" type="slidenum">
              <a:rPr lang="fr-FR" smtClean="0"/>
              <a:t>‹N°›</a:t>
            </a:fld>
            <a:endParaRPr lang="fr-FR"/>
          </a:p>
        </p:txBody>
      </p:sp>
    </p:spTree>
    <p:extLst>
      <p:ext uri="{BB962C8B-B14F-4D97-AF65-F5344CB8AC3E}">
        <p14:creationId xmlns:p14="http://schemas.microsoft.com/office/powerpoint/2010/main" val="12591224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75000"/>
                  </a:schemeClr>
                </a:solidFill>
              </a:defRPr>
            </a:lvl1pPr>
          </a:lstStyle>
          <a:p>
            <a:fld id="{C62887C2-2115-45F9-BAA7-09609C64BE02}" type="datetimeFigureOut">
              <a:rPr lang="fr-FR" smtClean="0"/>
              <a:t>13/02/2017</a:t>
            </a:fld>
            <a:endParaRPr lang="fr-FR"/>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75000"/>
                  </a:schemeClr>
                </a:solidFill>
              </a:defRPr>
            </a:lvl1pPr>
          </a:lstStyle>
          <a:p>
            <a:fld id="{2DC1BDEB-FB95-412A-ACAF-E02CB810CE89}" type="slidenum">
              <a:rPr lang="fr-FR" smtClean="0"/>
              <a:t>‹N°›</a:t>
            </a:fld>
            <a:endParaRPr lang="fr-FR"/>
          </a:p>
        </p:txBody>
      </p:sp>
    </p:spTree>
    <p:extLst>
      <p:ext uri="{BB962C8B-B14F-4D97-AF65-F5344CB8AC3E}">
        <p14:creationId xmlns:p14="http://schemas.microsoft.com/office/powerpoint/2010/main" val="20697983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emf"/><Relationship Id="rId1" Type="http://schemas.openxmlformats.org/officeDocument/2006/relationships/slideLayout" Target="../slideLayouts/slideLayout1.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3"/>
          <a:stretch>
            <a:fillRect/>
          </a:stretch>
        </p:blipFill>
        <p:spPr>
          <a:xfrm>
            <a:off x="218745" y="217279"/>
            <a:ext cx="1585992" cy="941777"/>
          </a:xfrm>
          <a:prstGeom prst="rect">
            <a:avLst/>
          </a:prstGeom>
        </p:spPr>
      </p:pic>
      <p:sp>
        <p:nvSpPr>
          <p:cNvPr id="5" name="ZoneTexte 4"/>
          <p:cNvSpPr txBox="1"/>
          <p:nvPr/>
        </p:nvSpPr>
        <p:spPr>
          <a:xfrm>
            <a:off x="1914525" y="155152"/>
            <a:ext cx="4328160" cy="584775"/>
          </a:xfrm>
          <a:prstGeom prst="rect">
            <a:avLst/>
          </a:prstGeom>
          <a:noFill/>
        </p:spPr>
        <p:txBody>
          <a:bodyPr wrap="square" rtlCol="0">
            <a:spAutoFit/>
          </a:bodyPr>
          <a:lstStyle/>
          <a:p>
            <a:pPr algn="ctr"/>
            <a:r>
              <a:rPr lang="fr-FR" sz="1600" b="1" dirty="0" smtClean="0"/>
              <a:t>Suggestions de </a:t>
            </a:r>
            <a:r>
              <a:rPr lang="fr-FR" sz="1600" b="1" dirty="0"/>
              <a:t>produits de </a:t>
            </a:r>
            <a:r>
              <a:rPr lang="fr-FR" sz="1600" b="1" dirty="0" smtClean="0"/>
              <a:t>saison</a:t>
            </a:r>
            <a:endParaRPr lang="fr-FR" sz="1600" b="1" dirty="0"/>
          </a:p>
          <a:p>
            <a:pPr algn="ctr"/>
            <a:r>
              <a:rPr lang="fr-FR" sz="1600" b="1" dirty="0" smtClean="0"/>
              <a:t>Quinzaine du 13 au 27 février 2017</a:t>
            </a:r>
            <a:endParaRPr lang="fr-FR" sz="1600" b="1" dirty="0"/>
          </a:p>
        </p:txBody>
      </p:sp>
      <p:sp>
        <p:nvSpPr>
          <p:cNvPr id="11" name="ZoneTexte 10"/>
          <p:cNvSpPr txBox="1"/>
          <p:nvPr/>
        </p:nvSpPr>
        <p:spPr>
          <a:xfrm>
            <a:off x="2676276" y="1282049"/>
            <a:ext cx="1853715" cy="400110"/>
          </a:xfrm>
          <a:prstGeom prst="rect">
            <a:avLst/>
          </a:prstGeom>
          <a:noFill/>
        </p:spPr>
        <p:txBody>
          <a:bodyPr wrap="square" rtlCol="0">
            <a:spAutoFit/>
          </a:bodyPr>
          <a:lstStyle/>
          <a:p>
            <a:r>
              <a:rPr lang="fr-FR" sz="2000" b="1" dirty="0" smtClean="0">
                <a:solidFill>
                  <a:srgbClr val="F1592A"/>
                </a:solidFill>
              </a:rPr>
              <a:t>PANAIS</a:t>
            </a:r>
            <a:endParaRPr lang="fr-FR" sz="2000" b="1" dirty="0">
              <a:solidFill>
                <a:srgbClr val="F1592A"/>
              </a:solidFill>
            </a:endParaRPr>
          </a:p>
        </p:txBody>
      </p:sp>
      <p:sp>
        <p:nvSpPr>
          <p:cNvPr id="18" name="ZoneTexte 17"/>
          <p:cNvSpPr txBox="1"/>
          <p:nvPr/>
        </p:nvSpPr>
        <p:spPr>
          <a:xfrm>
            <a:off x="2398390" y="780365"/>
            <a:ext cx="1941582" cy="461665"/>
          </a:xfrm>
          <a:prstGeom prst="rect">
            <a:avLst/>
          </a:prstGeom>
          <a:noFill/>
        </p:spPr>
        <p:txBody>
          <a:bodyPr wrap="square" rtlCol="0">
            <a:spAutoFit/>
          </a:bodyPr>
          <a:lstStyle/>
          <a:p>
            <a:pPr algn="ctr"/>
            <a:r>
              <a:rPr lang="fr-FR" sz="2400" b="1" dirty="0" smtClean="0">
                <a:solidFill>
                  <a:srgbClr val="116F3A"/>
                </a:solidFill>
              </a:rPr>
              <a:t>LÉGUMES</a:t>
            </a:r>
            <a:endParaRPr lang="fr-FR" sz="2400" b="1" dirty="0">
              <a:solidFill>
                <a:srgbClr val="116F3A"/>
              </a:solidFill>
            </a:endParaRPr>
          </a:p>
        </p:txBody>
      </p:sp>
      <p:sp>
        <p:nvSpPr>
          <p:cNvPr id="14" name="ZoneTexte 13"/>
          <p:cNvSpPr txBox="1"/>
          <p:nvPr/>
        </p:nvSpPr>
        <p:spPr>
          <a:xfrm>
            <a:off x="2669453" y="1652755"/>
            <a:ext cx="3928713" cy="1546577"/>
          </a:xfrm>
          <a:prstGeom prst="rect">
            <a:avLst/>
          </a:prstGeom>
          <a:noFill/>
        </p:spPr>
        <p:txBody>
          <a:bodyPr wrap="square" rtlCol="0">
            <a:spAutoFit/>
          </a:bodyPr>
          <a:lstStyle/>
          <a:p>
            <a:pPr algn="just"/>
            <a:r>
              <a:rPr lang="fr-FR" sz="1050" dirty="0" smtClean="0"/>
              <a:t>Le panais est un légume ancien, de la même famille que la carotte. Il vient du bassin méditerranéen et des régions situées à l’est jusqu’aux montagnes du Caucase. Il était déjà connu des Grecs et des Romains. </a:t>
            </a:r>
            <a:r>
              <a:rPr lang="fr-FR" sz="1050" dirty="0"/>
              <a:t>Au Moyen Âge, le panais est considéré comme un aliment de base par le peuple. Quant à la classe bourgeoise et à la noblesse, elles l'évitent, comme tous les légumes d'ailleurs, réputés mauvais pour la santé</a:t>
            </a:r>
            <a:r>
              <a:rPr lang="fr-FR" sz="1050" dirty="0" smtClean="0"/>
              <a:t>. Il se consomme cru (râpé) ou cuit (gratin, purée, pot-au-feu, soupe) et renferme de nombreux minéraux et vitamines.</a:t>
            </a:r>
            <a:endParaRPr lang="fr-FR" sz="1050" dirty="0"/>
          </a:p>
        </p:txBody>
      </p:sp>
      <p:sp>
        <p:nvSpPr>
          <p:cNvPr id="19" name="ZoneTexte 18"/>
          <p:cNvSpPr txBox="1"/>
          <p:nvPr/>
        </p:nvSpPr>
        <p:spPr>
          <a:xfrm>
            <a:off x="194504" y="3255713"/>
            <a:ext cx="5059680" cy="338554"/>
          </a:xfrm>
          <a:prstGeom prst="rect">
            <a:avLst/>
          </a:prstGeom>
          <a:noFill/>
        </p:spPr>
        <p:txBody>
          <a:bodyPr wrap="square" rtlCol="0">
            <a:spAutoFit/>
          </a:bodyPr>
          <a:lstStyle/>
          <a:p>
            <a:r>
              <a:rPr lang="fr-FR" sz="1600" b="1" dirty="0" smtClean="0">
                <a:solidFill>
                  <a:srgbClr val="F1592A"/>
                </a:solidFill>
              </a:rPr>
              <a:t>VELOUTE DE PANAIS A L’HUILE DE NOISETTE</a:t>
            </a:r>
            <a:endParaRPr lang="fr-FR" sz="1600" b="1" dirty="0">
              <a:solidFill>
                <a:srgbClr val="F1592A"/>
              </a:solidFill>
            </a:endParaRPr>
          </a:p>
        </p:txBody>
      </p:sp>
      <p:sp>
        <p:nvSpPr>
          <p:cNvPr id="20" name="ZoneTexte 19"/>
          <p:cNvSpPr txBox="1"/>
          <p:nvPr/>
        </p:nvSpPr>
        <p:spPr>
          <a:xfrm>
            <a:off x="205831" y="3637476"/>
            <a:ext cx="5071695" cy="261610"/>
          </a:xfrm>
          <a:prstGeom prst="rect">
            <a:avLst/>
          </a:prstGeom>
          <a:noFill/>
        </p:spPr>
        <p:txBody>
          <a:bodyPr wrap="square" rtlCol="0">
            <a:spAutoFit/>
          </a:bodyPr>
          <a:lstStyle/>
          <a:p>
            <a:r>
              <a:rPr lang="fr-FR" sz="1050" i="1" dirty="0"/>
              <a:t>Préparation : </a:t>
            </a:r>
            <a:r>
              <a:rPr lang="fr-FR" sz="1050" i="1" dirty="0" smtClean="0"/>
              <a:t>20 </a:t>
            </a:r>
            <a:r>
              <a:rPr lang="fr-FR" sz="1050" i="1" dirty="0"/>
              <a:t>min. Cuisson : </a:t>
            </a:r>
            <a:r>
              <a:rPr lang="fr-FR" sz="1050" i="1" dirty="0" smtClean="0"/>
              <a:t>55min</a:t>
            </a:r>
            <a:r>
              <a:rPr lang="fr-FR" sz="1050" i="1" dirty="0"/>
              <a:t>. Pour 4 personnes </a:t>
            </a:r>
          </a:p>
        </p:txBody>
      </p:sp>
      <p:sp>
        <p:nvSpPr>
          <p:cNvPr id="21" name="ZoneTexte 20"/>
          <p:cNvSpPr txBox="1"/>
          <p:nvPr/>
        </p:nvSpPr>
        <p:spPr>
          <a:xfrm>
            <a:off x="178688" y="3916496"/>
            <a:ext cx="6419478" cy="430887"/>
          </a:xfrm>
          <a:prstGeom prst="rect">
            <a:avLst/>
          </a:prstGeom>
          <a:noFill/>
        </p:spPr>
        <p:txBody>
          <a:bodyPr wrap="square" rtlCol="0">
            <a:spAutoFit/>
          </a:bodyPr>
          <a:lstStyle/>
          <a:p>
            <a:pPr algn="just"/>
            <a:r>
              <a:rPr lang="fr-FR" sz="1050" dirty="0" smtClean="0"/>
              <a:t>700 g de panais – 40 g de noisettes entières – 20 cl de lait entier ou demi-écrémé – 10 cl de crème liquide – 2 c. à soupe d’huile de noisette – 2 brins de cerfeuil – sel, poivre</a:t>
            </a:r>
            <a:endParaRPr lang="fr-FR" sz="1050" dirty="0"/>
          </a:p>
        </p:txBody>
      </p:sp>
      <p:sp>
        <p:nvSpPr>
          <p:cNvPr id="22" name="ZoneTexte 21"/>
          <p:cNvSpPr txBox="1"/>
          <p:nvPr/>
        </p:nvSpPr>
        <p:spPr>
          <a:xfrm>
            <a:off x="193348" y="4394532"/>
            <a:ext cx="6488544" cy="1384995"/>
          </a:xfrm>
          <a:prstGeom prst="rect">
            <a:avLst/>
          </a:prstGeom>
          <a:noFill/>
        </p:spPr>
        <p:txBody>
          <a:bodyPr wrap="square" rtlCol="0">
            <a:spAutoFit/>
          </a:bodyPr>
          <a:lstStyle/>
          <a:p>
            <a:pPr algn="just"/>
            <a:r>
              <a:rPr lang="fr-FR" sz="1050" dirty="0" smtClean="0"/>
              <a:t>Pelez les panais et coupez-les en morceaux. Mettez-les dans une casserole et versez le lait. Couvrez d’eau à 1 cm, salez et faites cuire sur feu très doux (à frémissement) pendant 45 min. Vérifiez la cuisson avec la pointe d’un couteau.</a:t>
            </a:r>
          </a:p>
          <a:p>
            <a:pPr algn="just"/>
            <a:r>
              <a:rPr lang="fr-FR" sz="1050" dirty="0" smtClean="0"/>
              <a:t>Préchauffez le four à 180°C.</a:t>
            </a:r>
          </a:p>
          <a:p>
            <a:pPr algn="just"/>
            <a:r>
              <a:rPr lang="fr-FR" sz="1050" dirty="0" smtClean="0"/>
              <a:t>Mettez les noisettes dans un plat à four et faites-les torréfier pendant 10-15 min dans le four, en secouant le plat de temps en temps pour les retourner. Laissez-les tiédir avant de les frotter pour éliminer les peaux puis hachez-les.</a:t>
            </a:r>
          </a:p>
          <a:p>
            <a:pPr algn="just"/>
            <a:r>
              <a:rPr lang="fr-FR" sz="1050" dirty="0" smtClean="0"/>
              <a:t>Mixez le contenu de la casserole avec la crème. Rectifiez l’assaisonnement.</a:t>
            </a:r>
          </a:p>
          <a:p>
            <a:pPr algn="just"/>
            <a:r>
              <a:rPr lang="fr-FR" sz="1050" dirty="0" smtClean="0"/>
              <a:t>Hachez le cerfeuil. Servez le velouté avec les noisettes hachées, un peu de cerfeuil et un filet d’huile de noisette.</a:t>
            </a:r>
            <a:endParaRPr lang="fr-FR" sz="1050" dirty="0"/>
          </a:p>
        </p:txBody>
      </p:sp>
      <p:sp>
        <p:nvSpPr>
          <p:cNvPr id="25" name="ZoneTexte 24"/>
          <p:cNvSpPr txBox="1"/>
          <p:nvPr/>
        </p:nvSpPr>
        <p:spPr>
          <a:xfrm>
            <a:off x="2669453" y="5917943"/>
            <a:ext cx="3172156" cy="400110"/>
          </a:xfrm>
          <a:prstGeom prst="rect">
            <a:avLst/>
          </a:prstGeom>
          <a:noFill/>
        </p:spPr>
        <p:txBody>
          <a:bodyPr wrap="square" rtlCol="0">
            <a:spAutoFit/>
          </a:bodyPr>
          <a:lstStyle/>
          <a:p>
            <a:r>
              <a:rPr lang="fr-FR" sz="2000" b="1" dirty="0" smtClean="0">
                <a:solidFill>
                  <a:srgbClr val="F1592A"/>
                </a:solidFill>
              </a:rPr>
              <a:t>CHAMPIGNON DE PARIS</a:t>
            </a:r>
            <a:endParaRPr lang="fr-FR" sz="2000" b="1" dirty="0">
              <a:solidFill>
                <a:srgbClr val="F1592A"/>
              </a:solidFill>
            </a:endParaRPr>
          </a:p>
        </p:txBody>
      </p:sp>
      <p:sp>
        <p:nvSpPr>
          <p:cNvPr id="26" name="ZoneTexte 25"/>
          <p:cNvSpPr txBox="1"/>
          <p:nvPr/>
        </p:nvSpPr>
        <p:spPr>
          <a:xfrm>
            <a:off x="2669452" y="6322595"/>
            <a:ext cx="3928713" cy="1107996"/>
          </a:xfrm>
          <a:prstGeom prst="rect">
            <a:avLst/>
          </a:prstGeom>
          <a:noFill/>
        </p:spPr>
        <p:txBody>
          <a:bodyPr wrap="square" rtlCol="0">
            <a:spAutoFit/>
          </a:bodyPr>
          <a:lstStyle/>
          <a:p>
            <a:pPr algn="just"/>
            <a:r>
              <a:rPr lang="fr-FR" sz="1100" dirty="0"/>
              <a:t>Apparu au XVII</a:t>
            </a:r>
            <a:r>
              <a:rPr lang="fr-FR" sz="1100" baseline="30000" dirty="0"/>
              <a:t>e</a:t>
            </a:r>
            <a:r>
              <a:rPr lang="fr-FR" sz="1100" dirty="0"/>
              <a:t> siècle à Versailles, le champignon de Paris a quitté les carrières parisiennes à la fin du XIX</a:t>
            </a:r>
            <a:r>
              <a:rPr lang="fr-FR" sz="1100" baseline="30000" dirty="0"/>
              <a:t>e</a:t>
            </a:r>
            <a:r>
              <a:rPr lang="fr-FR" sz="1100" dirty="0"/>
              <a:t> siècle pour être principalement cultivé dans la région de Saumur, en Pays de Loire</a:t>
            </a:r>
            <a:r>
              <a:rPr lang="fr-FR" sz="1100" dirty="0" smtClean="0"/>
              <a:t>. Le vrai </a:t>
            </a:r>
            <a:r>
              <a:rPr lang="fr-FR" sz="1100" dirty="0"/>
              <a:t>champignon de Paris est cultivé en cave. Et il ne pousse pas dans de la tourbe mais sur une couche de calcaire, d’où il puise tous les minéraux et </a:t>
            </a:r>
            <a:r>
              <a:rPr lang="fr-FR" sz="1100" dirty="0" smtClean="0"/>
              <a:t>rejette </a:t>
            </a:r>
            <a:r>
              <a:rPr lang="fr-FR" sz="1100" dirty="0"/>
              <a:t>moins d’eau. </a:t>
            </a:r>
          </a:p>
        </p:txBody>
      </p:sp>
      <p:sp>
        <p:nvSpPr>
          <p:cNvPr id="27" name="ZoneTexte 26"/>
          <p:cNvSpPr txBox="1"/>
          <p:nvPr/>
        </p:nvSpPr>
        <p:spPr>
          <a:xfrm>
            <a:off x="228819" y="7528819"/>
            <a:ext cx="5402915" cy="338554"/>
          </a:xfrm>
          <a:prstGeom prst="rect">
            <a:avLst/>
          </a:prstGeom>
          <a:noFill/>
        </p:spPr>
        <p:txBody>
          <a:bodyPr wrap="square" rtlCol="0">
            <a:spAutoFit/>
          </a:bodyPr>
          <a:lstStyle/>
          <a:p>
            <a:r>
              <a:rPr lang="fr-FR" sz="1600" b="1" dirty="0" smtClean="0">
                <a:solidFill>
                  <a:srgbClr val="F1592A"/>
                </a:solidFill>
              </a:rPr>
              <a:t>PETITES TOURTES AUX CHAMPIGNONS ET A LA CREME AIGRE</a:t>
            </a:r>
            <a:endParaRPr lang="fr-FR" sz="1600" b="1" dirty="0">
              <a:solidFill>
                <a:srgbClr val="F1592A"/>
              </a:solidFill>
            </a:endParaRPr>
          </a:p>
        </p:txBody>
      </p:sp>
      <p:sp>
        <p:nvSpPr>
          <p:cNvPr id="28" name="ZoneTexte 27"/>
          <p:cNvSpPr txBox="1"/>
          <p:nvPr/>
        </p:nvSpPr>
        <p:spPr>
          <a:xfrm>
            <a:off x="218745" y="7855421"/>
            <a:ext cx="3281668" cy="253916"/>
          </a:xfrm>
          <a:prstGeom prst="rect">
            <a:avLst/>
          </a:prstGeom>
          <a:noFill/>
        </p:spPr>
        <p:txBody>
          <a:bodyPr wrap="none" rtlCol="0">
            <a:spAutoFit/>
          </a:bodyPr>
          <a:lstStyle/>
          <a:p>
            <a:r>
              <a:rPr lang="fr-FR" sz="1050" i="1" dirty="0"/>
              <a:t>Préparation : </a:t>
            </a:r>
            <a:r>
              <a:rPr lang="fr-FR" sz="1050" i="1" dirty="0" smtClean="0"/>
              <a:t>45 </a:t>
            </a:r>
            <a:r>
              <a:rPr lang="fr-FR" sz="1050" i="1" dirty="0"/>
              <a:t>min. Cuisson : </a:t>
            </a:r>
            <a:r>
              <a:rPr lang="fr-FR" sz="1050" i="1" dirty="0" smtClean="0"/>
              <a:t>45 </a:t>
            </a:r>
            <a:r>
              <a:rPr lang="fr-FR" sz="1050" i="1" dirty="0"/>
              <a:t>min. Pour 4 personnes </a:t>
            </a:r>
          </a:p>
        </p:txBody>
      </p:sp>
      <p:sp>
        <p:nvSpPr>
          <p:cNvPr id="29" name="ZoneTexte 28"/>
          <p:cNvSpPr txBox="1"/>
          <p:nvPr/>
        </p:nvSpPr>
        <p:spPr>
          <a:xfrm>
            <a:off x="193348" y="8099055"/>
            <a:ext cx="6070729" cy="738664"/>
          </a:xfrm>
          <a:prstGeom prst="rect">
            <a:avLst/>
          </a:prstGeom>
          <a:noFill/>
        </p:spPr>
        <p:txBody>
          <a:bodyPr wrap="square" rtlCol="0">
            <a:spAutoFit/>
          </a:bodyPr>
          <a:lstStyle/>
          <a:p>
            <a:pPr algn="just"/>
            <a:r>
              <a:rPr lang="fr-FR" sz="1050" dirty="0" smtClean="0"/>
              <a:t>Pour la pâte : 450 g de farine + un peu pour le moule – 60 g de poudre d’amandes – 1 pincée de sel – 225 g de beurres + un peu pour le moule – 3 œufs + 1 jaune pour la dorure.</a:t>
            </a:r>
          </a:p>
          <a:p>
            <a:pPr algn="just"/>
            <a:r>
              <a:rPr lang="fr-FR" sz="1050" dirty="0" smtClean="0"/>
              <a:t>Pour la garniture : 500 g de champignons de Paris – ½ bouquet d’aneth – 15 cl de crème fraîche entière liquide – le jus et la moitié d’un zeste de citron non traité - - 10 g de beurre – 1 échalote – sel, poivre.</a:t>
            </a:r>
            <a:endParaRPr lang="fr-FR" sz="1050" dirty="0"/>
          </a:p>
        </p:txBody>
      </p:sp>
      <p:pic>
        <p:nvPicPr>
          <p:cNvPr id="2" name="Imag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2003" y="1173221"/>
            <a:ext cx="2388322" cy="2002144"/>
          </a:xfrm>
          <a:prstGeom prst="rect">
            <a:avLst/>
          </a:prstGeom>
        </p:spPr>
      </p:pic>
      <p:sp>
        <p:nvSpPr>
          <p:cNvPr id="3" name="ZoneTexte 2"/>
          <p:cNvSpPr txBox="1"/>
          <p:nvPr/>
        </p:nvSpPr>
        <p:spPr>
          <a:xfrm>
            <a:off x="193348" y="8837719"/>
            <a:ext cx="6377849" cy="938719"/>
          </a:xfrm>
          <a:prstGeom prst="rect">
            <a:avLst/>
          </a:prstGeom>
          <a:noFill/>
        </p:spPr>
        <p:txBody>
          <a:bodyPr wrap="square" rtlCol="0">
            <a:spAutoFit/>
          </a:bodyPr>
          <a:lstStyle/>
          <a:p>
            <a:pPr algn="just"/>
            <a:r>
              <a:rPr lang="fr-FR" sz="1100" dirty="0" smtClean="0"/>
              <a:t>Préchauffez le four à 180°C. Placez le beurre coupé en petits cubes dans un saladier et laissez-le ramollir à température ambiante. Ajoutez ensuite la farine, la poudre d’amandes, le sel et mélangez du bout des doigts jusqu’à obtention d’un mélange sableux. Ajoutez les œufs et travaillez la pâte rapidement pour qu’elle soit homogène. Formez une boule, recouvrez-la de film et placez-la au réfrigérateur.</a:t>
            </a:r>
          </a:p>
          <a:p>
            <a:pPr algn="just"/>
            <a:r>
              <a:rPr lang="fr-FR" sz="1100" dirty="0" smtClean="0"/>
              <a:t>Pelez le chapeau des champignons et coupez la base du pied. Emincez-les.</a:t>
            </a:r>
            <a:endParaRPr lang="fr-FR" sz="1100" dirty="0"/>
          </a:p>
        </p:txBody>
      </p:sp>
      <p:pic>
        <p:nvPicPr>
          <p:cNvPr id="6" name="Imag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51610" y="5779526"/>
            <a:ext cx="2317843" cy="1861661"/>
          </a:xfrm>
          <a:prstGeom prst="rect">
            <a:avLst/>
          </a:prstGeom>
        </p:spPr>
      </p:pic>
      <p:sp>
        <p:nvSpPr>
          <p:cNvPr id="24" name="ZoneTexte 23"/>
          <p:cNvSpPr txBox="1"/>
          <p:nvPr/>
        </p:nvSpPr>
        <p:spPr>
          <a:xfrm>
            <a:off x="194682" y="9779486"/>
            <a:ext cx="6408420" cy="2115964"/>
          </a:xfrm>
          <a:prstGeom prst="rect">
            <a:avLst/>
          </a:prstGeom>
          <a:noFill/>
        </p:spPr>
        <p:txBody>
          <a:bodyPr wrap="square" rtlCol="0">
            <a:spAutoFit/>
          </a:bodyPr>
          <a:lstStyle/>
          <a:p>
            <a:pPr algn="just"/>
            <a:r>
              <a:rPr lang="fr-FR" sz="1050" dirty="0" smtClean="0"/>
              <a:t>Faites fondre le beurre dans une poêle, ajoutez les champignons et faites-les revenir à feu moyen jusqu’à évaporation de leur eau, puis retirez la poêle du feu. Ajoutez l’aneth effeuillé, la crème, l’échalote hachée, le jus et le zeste du citron, mélangez, salez et poivrez. Laissez refroidir.</a:t>
            </a:r>
          </a:p>
          <a:p>
            <a:pPr algn="just"/>
            <a:endParaRPr lang="fr-FR" sz="800" dirty="0" smtClean="0"/>
          </a:p>
          <a:p>
            <a:pPr algn="just"/>
            <a:r>
              <a:rPr lang="fr-FR" sz="1050" dirty="0" smtClean="0"/>
              <a:t>Etalez les 2/3 de la pâte sur le plan de travail fariné. Découpez des ronds pour garnir 4 moules beurrés et farinés en laissant dépasser 1 cm de pâte autour. Découpez 4 ronds du même diamètre que les moules et étalez le reste de pâte. Découpez des formes à l’aide d’un emporte-pièce.</a:t>
            </a:r>
          </a:p>
          <a:p>
            <a:pPr algn="just"/>
            <a:endParaRPr lang="fr-FR" sz="800" dirty="0" smtClean="0"/>
          </a:p>
          <a:p>
            <a:pPr algn="just"/>
            <a:r>
              <a:rPr lang="fr-FR" sz="1050" dirty="0" smtClean="0"/>
              <a:t>Garnissez les moules de champignons, tassez et rabattez le bord qui dépasse sur la garniture. Mélangez le jaune d’œuf avec un peu d’eau et badigeonnez le bord rabattu. Déposez dessus les ronds de pâte et soudez le bord des tourtes du bout des doigts. Dorez le dessus au jaune d’œuf, décorez des formes découpées et dorez-les au jaune d’œuf. Enfournez pour 30 – 35 min. La pâte doit être cuite et bien dorée.</a:t>
            </a:r>
          </a:p>
          <a:p>
            <a:pPr algn="just"/>
            <a:r>
              <a:rPr lang="fr-FR" sz="1050" dirty="0" smtClean="0"/>
              <a:t>Servez cette tourte chaude ou froide, en entrée ou en plat, accompagnée d’une salade verte.</a:t>
            </a:r>
            <a:endParaRPr lang="fr-FR" sz="1050" dirty="0"/>
          </a:p>
        </p:txBody>
      </p:sp>
      <p:sp>
        <p:nvSpPr>
          <p:cNvPr id="31" name="ZoneTexte 30"/>
          <p:cNvSpPr txBox="1"/>
          <p:nvPr/>
        </p:nvSpPr>
        <p:spPr>
          <a:xfrm>
            <a:off x="5228935" y="3346904"/>
            <a:ext cx="1385316" cy="215444"/>
          </a:xfrm>
          <a:prstGeom prst="rect">
            <a:avLst/>
          </a:prstGeom>
          <a:noFill/>
        </p:spPr>
        <p:txBody>
          <a:bodyPr wrap="none" rtlCol="0">
            <a:spAutoFit/>
          </a:bodyPr>
          <a:lstStyle/>
          <a:p>
            <a:r>
              <a:rPr lang="en-US" sz="800" dirty="0" err="1"/>
              <a:t>Saveurs</a:t>
            </a:r>
            <a:r>
              <a:rPr lang="en-US" sz="800" dirty="0"/>
              <a:t> </a:t>
            </a:r>
            <a:r>
              <a:rPr lang="en-US" sz="800" dirty="0" smtClean="0"/>
              <a:t>– </a:t>
            </a:r>
            <a:r>
              <a:rPr lang="en-US" sz="800" dirty="0" err="1" smtClean="0"/>
              <a:t>Février</a:t>
            </a:r>
            <a:r>
              <a:rPr lang="en-US" sz="800" dirty="0" smtClean="0"/>
              <a:t> 2016 </a:t>
            </a:r>
            <a:r>
              <a:rPr lang="en-US" sz="800" dirty="0"/>
              <a:t>[</a:t>
            </a:r>
            <a:r>
              <a:rPr lang="en-US" sz="800" dirty="0" smtClean="0"/>
              <a:t>225] </a:t>
            </a:r>
            <a:endParaRPr lang="fr-FR" sz="800" dirty="0"/>
          </a:p>
        </p:txBody>
      </p:sp>
      <p:sp>
        <p:nvSpPr>
          <p:cNvPr id="34" name="ZoneTexte 33"/>
          <p:cNvSpPr txBox="1"/>
          <p:nvPr/>
        </p:nvSpPr>
        <p:spPr>
          <a:xfrm>
            <a:off x="5257994" y="7819158"/>
            <a:ext cx="1385316" cy="215444"/>
          </a:xfrm>
          <a:prstGeom prst="rect">
            <a:avLst/>
          </a:prstGeom>
          <a:noFill/>
        </p:spPr>
        <p:txBody>
          <a:bodyPr wrap="none" rtlCol="0">
            <a:spAutoFit/>
          </a:bodyPr>
          <a:lstStyle/>
          <a:p>
            <a:r>
              <a:rPr lang="en-US" sz="800" dirty="0" err="1"/>
              <a:t>Saveurs</a:t>
            </a:r>
            <a:r>
              <a:rPr lang="en-US" sz="800" dirty="0"/>
              <a:t> </a:t>
            </a:r>
            <a:r>
              <a:rPr lang="en-US" sz="800" dirty="0" smtClean="0"/>
              <a:t>– </a:t>
            </a:r>
            <a:r>
              <a:rPr lang="en-US" sz="800" dirty="0" err="1" smtClean="0"/>
              <a:t>Férier</a:t>
            </a:r>
            <a:r>
              <a:rPr lang="en-US" sz="800" dirty="0" smtClean="0"/>
              <a:t> 2016 </a:t>
            </a:r>
            <a:r>
              <a:rPr lang="en-US" sz="800" dirty="0"/>
              <a:t>[</a:t>
            </a:r>
            <a:r>
              <a:rPr lang="en-US" sz="800" dirty="0" smtClean="0"/>
              <a:t>225] </a:t>
            </a:r>
            <a:endParaRPr lang="fr-FR" sz="800" dirty="0"/>
          </a:p>
        </p:txBody>
      </p:sp>
    </p:spTree>
    <p:extLst>
      <p:ext uri="{BB962C8B-B14F-4D97-AF65-F5344CB8AC3E}">
        <p14:creationId xmlns:p14="http://schemas.microsoft.com/office/powerpoint/2010/main" val="15621224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stretch>
            <a:fillRect/>
          </a:stretch>
        </p:blipFill>
        <p:spPr>
          <a:xfrm>
            <a:off x="218745" y="257891"/>
            <a:ext cx="1314704" cy="780684"/>
          </a:xfrm>
          <a:prstGeom prst="rect">
            <a:avLst/>
          </a:prstGeom>
        </p:spPr>
      </p:pic>
      <p:sp>
        <p:nvSpPr>
          <p:cNvPr id="5" name="ZoneTexte 4"/>
          <p:cNvSpPr txBox="1"/>
          <p:nvPr/>
        </p:nvSpPr>
        <p:spPr>
          <a:xfrm>
            <a:off x="1905000" y="257891"/>
            <a:ext cx="4328160" cy="646331"/>
          </a:xfrm>
          <a:prstGeom prst="rect">
            <a:avLst/>
          </a:prstGeom>
          <a:noFill/>
        </p:spPr>
        <p:txBody>
          <a:bodyPr wrap="square" rtlCol="0">
            <a:spAutoFit/>
          </a:bodyPr>
          <a:lstStyle/>
          <a:p>
            <a:pPr algn="ctr"/>
            <a:r>
              <a:rPr lang="fr-FR" dirty="0"/>
              <a:t>Suggestions produits de </a:t>
            </a:r>
            <a:r>
              <a:rPr lang="fr-FR" dirty="0" smtClean="0"/>
              <a:t>saison</a:t>
            </a:r>
            <a:endParaRPr lang="fr-FR" dirty="0"/>
          </a:p>
          <a:p>
            <a:pPr algn="ctr"/>
            <a:r>
              <a:rPr lang="fr-FR" dirty="0" smtClean="0"/>
              <a:t>Quinzaine du 13 au 27 février 2017</a:t>
            </a:r>
            <a:endParaRPr lang="fr-FR" dirty="0"/>
          </a:p>
        </p:txBody>
      </p:sp>
      <p:sp>
        <p:nvSpPr>
          <p:cNvPr id="11" name="ZoneTexte 10"/>
          <p:cNvSpPr txBox="1"/>
          <p:nvPr/>
        </p:nvSpPr>
        <p:spPr>
          <a:xfrm>
            <a:off x="2721491" y="1511693"/>
            <a:ext cx="2069584" cy="400110"/>
          </a:xfrm>
          <a:prstGeom prst="rect">
            <a:avLst/>
          </a:prstGeom>
          <a:noFill/>
        </p:spPr>
        <p:txBody>
          <a:bodyPr wrap="square" rtlCol="0">
            <a:spAutoFit/>
          </a:bodyPr>
          <a:lstStyle/>
          <a:p>
            <a:r>
              <a:rPr lang="fr-FR" sz="2000" b="1" dirty="0" smtClean="0">
                <a:solidFill>
                  <a:srgbClr val="F1592A"/>
                </a:solidFill>
              </a:rPr>
              <a:t>ORANGE</a:t>
            </a:r>
            <a:endParaRPr lang="fr-FR" sz="2000" b="1" dirty="0">
              <a:solidFill>
                <a:srgbClr val="F1592A"/>
              </a:solidFill>
            </a:endParaRPr>
          </a:p>
        </p:txBody>
      </p:sp>
      <p:sp>
        <p:nvSpPr>
          <p:cNvPr id="18" name="ZoneTexte 17"/>
          <p:cNvSpPr txBox="1"/>
          <p:nvPr/>
        </p:nvSpPr>
        <p:spPr>
          <a:xfrm>
            <a:off x="2721491" y="1060055"/>
            <a:ext cx="1802381" cy="461665"/>
          </a:xfrm>
          <a:prstGeom prst="rect">
            <a:avLst/>
          </a:prstGeom>
          <a:noFill/>
        </p:spPr>
        <p:txBody>
          <a:bodyPr wrap="square" rtlCol="0">
            <a:spAutoFit/>
          </a:bodyPr>
          <a:lstStyle/>
          <a:p>
            <a:r>
              <a:rPr lang="fr-FR" sz="2400" b="1" dirty="0" smtClean="0">
                <a:solidFill>
                  <a:schemeClr val="accent6">
                    <a:lumMod val="75000"/>
                  </a:schemeClr>
                </a:solidFill>
              </a:rPr>
              <a:t>FRUITS</a:t>
            </a:r>
            <a:endParaRPr lang="fr-FR" sz="2400" b="1" dirty="0">
              <a:solidFill>
                <a:schemeClr val="accent6">
                  <a:lumMod val="75000"/>
                </a:schemeClr>
              </a:solidFill>
            </a:endParaRPr>
          </a:p>
        </p:txBody>
      </p:sp>
      <p:sp>
        <p:nvSpPr>
          <p:cNvPr id="14" name="ZoneTexte 13"/>
          <p:cNvSpPr txBox="1"/>
          <p:nvPr/>
        </p:nvSpPr>
        <p:spPr>
          <a:xfrm>
            <a:off x="2721491" y="1999681"/>
            <a:ext cx="3688235" cy="2031325"/>
          </a:xfrm>
          <a:prstGeom prst="rect">
            <a:avLst/>
          </a:prstGeom>
          <a:noFill/>
        </p:spPr>
        <p:txBody>
          <a:bodyPr wrap="square" rtlCol="0">
            <a:spAutoFit/>
          </a:bodyPr>
          <a:lstStyle/>
          <a:p>
            <a:pPr algn="just"/>
            <a:r>
              <a:rPr lang="fr-FR" sz="1050" dirty="0" smtClean="0"/>
              <a:t>L’orange douce fut découverte par les navigateurs portugais en Chine et dans l’île de Ceylan à </a:t>
            </a:r>
            <a:r>
              <a:rPr lang="fr-FR" sz="1050" dirty="0"/>
              <a:t>la fin du </a:t>
            </a:r>
            <a:r>
              <a:rPr lang="fr-FR" sz="1050" cap="small" dirty="0"/>
              <a:t>XV</a:t>
            </a:r>
            <a:r>
              <a:rPr lang="fr-FR" sz="1050" baseline="30000" dirty="0"/>
              <a:t>e</a:t>
            </a:r>
            <a:r>
              <a:rPr lang="fr-FR" sz="1050" dirty="0"/>
              <a:t> </a:t>
            </a:r>
            <a:r>
              <a:rPr lang="fr-FR" sz="1050" dirty="0" smtClean="0"/>
              <a:t>siècle. Il la </a:t>
            </a:r>
            <a:r>
              <a:rPr lang="fr-FR" sz="1050" dirty="0"/>
              <a:t>rapportèrent en </a:t>
            </a:r>
            <a:r>
              <a:rPr lang="fr-FR" sz="1050" dirty="0" smtClean="0"/>
              <a:t>Europe. </a:t>
            </a:r>
          </a:p>
          <a:p>
            <a:endParaRPr lang="fr-FR" sz="1050" dirty="0"/>
          </a:p>
          <a:p>
            <a:r>
              <a:rPr lang="fr-FR" sz="1050" dirty="0" smtClean="0"/>
              <a:t>Jusqu'à </a:t>
            </a:r>
            <a:r>
              <a:rPr lang="fr-FR" sz="1050" dirty="0"/>
              <a:t>la première moitié du </a:t>
            </a:r>
            <a:r>
              <a:rPr lang="fr-FR" sz="1050" cap="small" dirty="0"/>
              <a:t>XX</a:t>
            </a:r>
            <a:r>
              <a:rPr lang="fr-FR" sz="1050" baseline="30000" dirty="0"/>
              <a:t>e</a:t>
            </a:r>
            <a:r>
              <a:rPr lang="fr-FR" sz="1050" dirty="0"/>
              <a:t> siècle, l'orange était un fruit de luxe, et souvent offert comme cadeau de </a:t>
            </a:r>
            <a:r>
              <a:rPr lang="fr-FR" sz="1050" dirty="0" smtClean="0"/>
              <a:t>Noël et de Saint-Nicolas </a:t>
            </a:r>
            <a:r>
              <a:rPr lang="fr-FR" sz="1050" dirty="0"/>
              <a:t>aux enfants. </a:t>
            </a:r>
            <a:endParaRPr lang="fr-FR" sz="1050" dirty="0" smtClean="0"/>
          </a:p>
          <a:p>
            <a:endParaRPr lang="fr-FR" sz="1050" dirty="0"/>
          </a:p>
          <a:p>
            <a:r>
              <a:rPr lang="fr-FR" sz="1050" dirty="0" smtClean="0"/>
              <a:t>Sa </a:t>
            </a:r>
            <a:r>
              <a:rPr lang="fr-FR" sz="1050" dirty="0"/>
              <a:t>culture en bac a longtemps été un symbole de pouvoir pour les aristocrates qui lui dédiaient des bâtiments spécialisés : les </a:t>
            </a:r>
            <a:r>
              <a:rPr lang="fr-FR" sz="1050" dirty="0" smtClean="0"/>
              <a:t>orangeries.</a:t>
            </a:r>
            <a:endParaRPr lang="fr-FR" sz="1050" dirty="0"/>
          </a:p>
          <a:p>
            <a:endParaRPr lang="fr-FR" sz="1050" dirty="0"/>
          </a:p>
        </p:txBody>
      </p:sp>
      <p:sp>
        <p:nvSpPr>
          <p:cNvPr id="19" name="ZoneTexte 18"/>
          <p:cNvSpPr txBox="1"/>
          <p:nvPr/>
        </p:nvSpPr>
        <p:spPr>
          <a:xfrm>
            <a:off x="221513" y="3948545"/>
            <a:ext cx="5210180" cy="338554"/>
          </a:xfrm>
          <a:prstGeom prst="rect">
            <a:avLst/>
          </a:prstGeom>
          <a:noFill/>
        </p:spPr>
        <p:txBody>
          <a:bodyPr wrap="square" rtlCol="0">
            <a:spAutoFit/>
          </a:bodyPr>
          <a:lstStyle/>
          <a:p>
            <a:r>
              <a:rPr lang="fr-FR" sz="1600" b="1" dirty="0" smtClean="0">
                <a:solidFill>
                  <a:srgbClr val="F1592A"/>
                </a:solidFill>
              </a:rPr>
              <a:t>Salade </a:t>
            </a:r>
            <a:r>
              <a:rPr lang="fr-FR" sz="1600" b="1" dirty="0" smtClean="0">
                <a:solidFill>
                  <a:srgbClr val="F1592A"/>
                </a:solidFill>
              </a:rPr>
              <a:t>d</a:t>
            </a:r>
            <a:r>
              <a:rPr lang="fr-FR" sz="1600" b="1" dirty="0" smtClean="0">
                <a:solidFill>
                  <a:srgbClr val="F1592A"/>
                </a:solidFill>
              </a:rPr>
              <a:t>’orange </a:t>
            </a:r>
            <a:r>
              <a:rPr lang="fr-FR" sz="1600" b="1" dirty="0" smtClean="0">
                <a:solidFill>
                  <a:srgbClr val="F1592A"/>
                </a:solidFill>
              </a:rPr>
              <a:t>à la vanille</a:t>
            </a:r>
            <a:endParaRPr lang="fr-FR" sz="1600" b="1" dirty="0">
              <a:solidFill>
                <a:srgbClr val="F1592A"/>
              </a:solidFill>
            </a:endParaRPr>
          </a:p>
        </p:txBody>
      </p:sp>
      <p:sp>
        <p:nvSpPr>
          <p:cNvPr id="20" name="ZoneTexte 19"/>
          <p:cNvSpPr txBox="1"/>
          <p:nvPr/>
        </p:nvSpPr>
        <p:spPr>
          <a:xfrm>
            <a:off x="221513" y="4261834"/>
            <a:ext cx="5224338" cy="261610"/>
          </a:xfrm>
          <a:prstGeom prst="rect">
            <a:avLst/>
          </a:prstGeom>
          <a:noFill/>
        </p:spPr>
        <p:txBody>
          <a:bodyPr wrap="square" rtlCol="0">
            <a:spAutoFit/>
          </a:bodyPr>
          <a:lstStyle/>
          <a:p>
            <a:r>
              <a:rPr lang="fr-FR" sz="1100" i="1" dirty="0"/>
              <a:t>Préparation : </a:t>
            </a:r>
            <a:r>
              <a:rPr lang="fr-FR" sz="1100" i="1" dirty="0" smtClean="0"/>
              <a:t>10 </a:t>
            </a:r>
            <a:r>
              <a:rPr lang="fr-FR" sz="1100" i="1" dirty="0"/>
              <a:t>min. </a:t>
            </a:r>
            <a:r>
              <a:rPr lang="fr-FR" sz="1100" i="1" dirty="0" smtClean="0"/>
              <a:t>Marinade : 1 heure . </a:t>
            </a:r>
            <a:r>
              <a:rPr lang="fr-FR" sz="1100" i="1" dirty="0"/>
              <a:t>Pour </a:t>
            </a:r>
            <a:r>
              <a:rPr lang="fr-FR" sz="1100" i="1" dirty="0" smtClean="0"/>
              <a:t>4 </a:t>
            </a:r>
            <a:r>
              <a:rPr lang="fr-FR" sz="1100" i="1" dirty="0"/>
              <a:t>personnes </a:t>
            </a:r>
          </a:p>
        </p:txBody>
      </p:sp>
      <p:sp>
        <p:nvSpPr>
          <p:cNvPr id="21" name="ZoneTexte 20"/>
          <p:cNvSpPr txBox="1"/>
          <p:nvPr/>
        </p:nvSpPr>
        <p:spPr>
          <a:xfrm>
            <a:off x="246118" y="4607196"/>
            <a:ext cx="6434364" cy="261610"/>
          </a:xfrm>
          <a:prstGeom prst="rect">
            <a:avLst/>
          </a:prstGeom>
          <a:noFill/>
        </p:spPr>
        <p:txBody>
          <a:bodyPr wrap="square" rtlCol="0">
            <a:spAutoFit/>
          </a:bodyPr>
          <a:lstStyle/>
          <a:p>
            <a:pPr algn="just"/>
            <a:r>
              <a:rPr lang="fr-FR" sz="1100" dirty="0" smtClean="0"/>
              <a:t>6 oranges non traitées – 1 gousse de vanille</a:t>
            </a:r>
            <a:endParaRPr lang="fr-FR" sz="1100" dirty="0"/>
          </a:p>
        </p:txBody>
      </p:sp>
      <p:sp>
        <p:nvSpPr>
          <p:cNvPr id="22" name="ZoneTexte 21"/>
          <p:cNvSpPr txBox="1"/>
          <p:nvPr/>
        </p:nvSpPr>
        <p:spPr>
          <a:xfrm>
            <a:off x="221513" y="4916635"/>
            <a:ext cx="6441136" cy="938719"/>
          </a:xfrm>
          <a:prstGeom prst="rect">
            <a:avLst/>
          </a:prstGeom>
          <a:noFill/>
        </p:spPr>
        <p:txBody>
          <a:bodyPr wrap="square" rtlCol="0">
            <a:spAutoFit/>
          </a:bodyPr>
          <a:lstStyle/>
          <a:p>
            <a:pPr algn="just"/>
            <a:r>
              <a:rPr lang="fr-FR" sz="1100" dirty="0" smtClean="0"/>
              <a:t>Pelez les oranges à vif, posez les quartiers dans un saladier. </a:t>
            </a:r>
          </a:p>
          <a:p>
            <a:pPr algn="just"/>
            <a:r>
              <a:rPr lang="fr-FR" sz="1100" dirty="0" smtClean="0"/>
              <a:t>Ouvrez et grattez la gousse de vanille, ajoutez-la.</a:t>
            </a:r>
          </a:p>
          <a:p>
            <a:pPr algn="just"/>
            <a:endParaRPr lang="fr-FR" sz="1100" dirty="0"/>
          </a:p>
          <a:p>
            <a:pPr algn="just"/>
            <a:r>
              <a:rPr lang="fr-FR" sz="1100" dirty="0" smtClean="0"/>
              <a:t>Mettez à mariner au réfrigérateur pendant 1 heure. Remuez de temps en temps.</a:t>
            </a:r>
          </a:p>
          <a:p>
            <a:pPr algn="just"/>
            <a:r>
              <a:rPr lang="fr-FR" sz="1100" dirty="0" smtClean="0"/>
              <a:t>Servez frais.</a:t>
            </a:r>
            <a:endParaRPr lang="fr-FR" sz="1100" dirty="0"/>
          </a:p>
        </p:txBody>
      </p:sp>
      <p:sp>
        <p:nvSpPr>
          <p:cNvPr id="23" name="ZoneTexte 22"/>
          <p:cNvSpPr txBox="1"/>
          <p:nvPr/>
        </p:nvSpPr>
        <p:spPr>
          <a:xfrm>
            <a:off x="5566606" y="4001416"/>
            <a:ext cx="864339" cy="215444"/>
          </a:xfrm>
          <a:prstGeom prst="rect">
            <a:avLst/>
          </a:prstGeom>
          <a:noFill/>
        </p:spPr>
        <p:txBody>
          <a:bodyPr wrap="none" rtlCol="0">
            <a:spAutoFit/>
          </a:bodyPr>
          <a:lstStyle/>
          <a:p>
            <a:r>
              <a:rPr lang="fr-FR" sz="800" dirty="0" smtClean="0"/>
              <a:t>Gourmand - 279</a:t>
            </a:r>
            <a:endParaRPr lang="fr-FR" sz="800" dirty="0"/>
          </a:p>
        </p:txBody>
      </p:sp>
      <p:sp>
        <p:nvSpPr>
          <p:cNvPr id="24" name="ZoneTexte 23"/>
          <p:cNvSpPr txBox="1"/>
          <p:nvPr/>
        </p:nvSpPr>
        <p:spPr>
          <a:xfrm>
            <a:off x="2639126" y="5957226"/>
            <a:ext cx="1272993" cy="400110"/>
          </a:xfrm>
          <a:prstGeom prst="rect">
            <a:avLst/>
          </a:prstGeom>
          <a:noFill/>
        </p:spPr>
        <p:txBody>
          <a:bodyPr wrap="square" rtlCol="0">
            <a:spAutoFit/>
          </a:bodyPr>
          <a:lstStyle/>
          <a:p>
            <a:r>
              <a:rPr lang="fr-FR" sz="2000" b="1" dirty="0" smtClean="0">
                <a:solidFill>
                  <a:srgbClr val="F1592A"/>
                </a:solidFill>
              </a:rPr>
              <a:t>ANANAS</a:t>
            </a:r>
            <a:endParaRPr lang="fr-FR" sz="2000" b="1" dirty="0">
              <a:solidFill>
                <a:srgbClr val="F1592A"/>
              </a:solidFill>
            </a:endParaRPr>
          </a:p>
        </p:txBody>
      </p:sp>
      <p:sp>
        <p:nvSpPr>
          <p:cNvPr id="3" name="ZoneTexte 2"/>
          <p:cNvSpPr txBox="1"/>
          <p:nvPr/>
        </p:nvSpPr>
        <p:spPr>
          <a:xfrm>
            <a:off x="2639126" y="6411237"/>
            <a:ext cx="3864747" cy="1708160"/>
          </a:xfrm>
          <a:prstGeom prst="rect">
            <a:avLst/>
          </a:prstGeom>
          <a:noFill/>
        </p:spPr>
        <p:txBody>
          <a:bodyPr wrap="square" rtlCol="0">
            <a:spAutoFit/>
          </a:bodyPr>
          <a:lstStyle/>
          <a:p>
            <a:pPr algn="just"/>
            <a:r>
              <a:rPr lang="fr-FR" sz="1050" dirty="0"/>
              <a:t>Christophe </a:t>
            </a:r>
            <a:r>
              <a:rPr lang="fr-FR" sz="1050" dirty="0" smtClean="0"/>
              <a:t>Colomb découvrit </a:t>
            </a:r>
            <a:r>
              <a:rPr lang="fr-FR" sz="1050" dirty="0"/>
              <a:t>ce fruit lorsqu'il arriva en </a:t>
            </a:r>
            <a:r>
              <a:rPr lang="fr-FR" sz="1050" dirty="0" smtClean="0"/>
              <a:t>Guadeloupe, </a:t>
            </a:r>
            <a:r>
              <a:rPr lang="fr-FR" sz="1050" dirty="0"/>
              <a:t>en </a:t>
            </a:r>
            <a:r>
              <a:rPr lang="fr-FR" sz="1050" dirty="0" smtClean="0"/>
              <a:t>1493. </a:t>
            </a:r>
            <a:r>
              <a:rPr lang="fr-FR" sz="1050" dirty="0"/>
              <a:t>En effet, pour les habitants, la tranche d'ananas était un cadeau de bienvenue pour les navigateurs, afin qu'ils se désaltèrent, après le long voyage sur l'eau salée. </a:t>
            </a:r>
            <a:endParaRPr lang="fr-FR" sz="1050" dirty="0" smtClean="0"/>
          </a:p>
          <a:p>
            <a:pPr algn="just"/>
            <a:endParaRPr lang="fr-FR" sz="1050" dirty="0"/>
          </a:p>
          <a:p>
            <a:pPr algn="just"/>
            <a:r>
              <a:rPr lang="fr-FR" sz="1050" dirty="0" smtClean="0"/>
              <a:t>Un </a:t>
            </a:r>
            <a:r>
              <a:rPr lang="fr-FR" sz="1050" dirty="0"/>
              <a:t>ananas nécessite quatorze à vingt mois de la plantation à la récolte : six à huit mois pour la phase végétative, et cinq à six mois du </a:t>
            </a:r>
            <a:r>
              <a:rPr lang="fr-FR" sz="1050" dirty="0" smtClean="0"/>
              <a:t>forçage </a:t>
            </a:r>
            <a:r>
              <a:rPr lang="fr-FR" sz="1050" dirty="0"/>
              <a:t>à la récolte. Le même plant fructifie généralement deux, voire trois fois : une première fois après vingt mois, et une seconde fois quinze mois après</a:t>
            </a:r>
            <a:r>
              <a:rPr lang="fr-FR" sz="1050" dirty="0" smtClean="0"/>
              <a:t>.</a:t>
            </a:r>
            <a:endParaRPr lang="fr-FR" sz="1050" dirty="0"/>
          </a:p>
        </p:txBody>
      </p:sp>
      <p:sp>
        <p:nvSpPr>
          <p:cNvPr id="6" name="ZoneTexte 5"/>
          <p:cNvSpPr txBox="1"/>
          <p:nvPr/>
        </p:nvSpPr>
        <p:spPr>
          <a:xfrm>
            <a:off x="280860" y="8226296"/>
            <a:ext cx="4243012" cy="400110"/>
          </a:xfrm>
          <a:prstGeom prst="rect">
            <a:avLst/>
          </a:prstGeom>
          <a:noFill/>
        </p:spPr>
        <p:txBody>
          <a:bodyPr wrap="square" rtlCol="0">
            <a:spAutoFit/>
          </a:bodyPr>
          <a:lstStyle/>
          <a:p>
            <a:r>
              <a:rPr lang="fr-FR" sz="2000" b="1" dirty="0" smtClean="0">
                <a:solidFill>
                  <a:srgbClr val="F1592A"/>
                </a:solidFill>
              </a:rPr>
              <a:t>GATEAU A L’ANANAS CARAMELISE</a:t>
            </a:r>
            <a:endParaRPr lang="fr-FR" sz="2000" b="1" dirty="0">
              <a:solidFill>
                <a:srgbClr val="F1592A"/>
              </a:solidFill>
            </a:endParaRPr>
          </a:p>
        </p:txBody>
      </p:sp>
      <p:sp>
        <p:nvSpPr>
          <p:cNvPr id="7" name="ZoneTexte 6"/>
          <p:cNvSpPr txBox="1"/>
          <p:nvPr/>
        </p:nvSpPr>
        <p:spPr>
          <a:xfrm>
            <a:off x="275648" y="8675280"/>
            <a:ext cx="5957512" cy="261610"/>
          </a:xfrm>
          <a:prstGeom prst="rect">
            <a:avLst/>
          </a:prstGeom>
          <a:noFill/>
        </p:spPr>
        <p:txBody>
          <a:bodyPr wrap="square" rtlCol="0">
            <a:spAutoFit/>
          </a:bodyPr>
          <a:lstStyle/>
          <a:p>
            <a:r>
              <a:rPr lang="fr-FR" sz="1100" i="1" dirty="0"/>
              <a:t>Préparation : </a:t>
            </a:r>
            <a:r>
              <a:rPr lang="fr-FR" sz="1100" i="1" dirty="0" smtClean="0"/>
              <a:t>40 </a:t>
            </a:r>
            <a:r>
              <a:rPr lang="fr-FR" sz="1100" i="1" dirty="0"/>
              <a:t>min. Cuisson : </a:t>
            </a:r>
            <a:r>
              <a:rPr lang="fr-FR" sz="1100" i="1" dirty="0" smtClean="0"/>
              <a:t>40min</a:t>
            </a:r>
            <a:r>
              <a:rPr lang="fr-FR" sz="1100" i="1" dirty="0"/>
              <a:t>. Pour 4 à 6 personnes </a:t>
            </a:r>
          </a:p>
        </p:txBody>
      </p:sp>
      <p:sp>
        <p:nvSpPr>
          <p:cNvPr id="8" name="ZoneTexte 7"/>
          <p:cNvSpPr txBox="1"/>
          <p:nvPr/>
        </p:nvSpPr>
        <p:spPr>
          <a:xfrm>
            <a:off x="268876" y="8967891"/>
            <a:ext cx="6346410" cy="430887"/>
          </a:xfrm>
          <a:prstGeom prst="rect">
            <a:avLst/>
          </a:prstGeom>
          <a:noFill/>
        </p:spPr>
        <p:txBody>
          <a:bodyPr wrap="square" rtlCol="0">
            <a:spAutoFit/>
          </a:bodyPr>
          <a:lstStyle/>
          <a:p>
            <a:pPr algn="just"/>
            <a:r>
              <a:rPr lang="fr-FR" sz="1100" dirty="0" smtClean="0"/>
              <a:t>1 ananas Victoria – 170 g de cassonade – 150 g de beurre mou – 100 g de farine – 1 œuf – 5 cl de vieux rhum – 1 pincée de sel</a:t>
            </a:r>
            <a:endParaRPr lang="fr-FR" sz="1100" dirty="0"/>
          </a:p>
        </p:txBody>
      </p:sp>
      <p:sp>
        <p:nvSpPr>
          <p:cNvPr id="9" name="ZoneTexte 8"/>
          <p:cNvSpPr txBox="1"/>
          <p:nvPr/>
        </p:nvSpPr>
        <p:spPr>
          <a:xfrm>
            <a:off x="280408" y="9422129"/>
            <a:ext cx="6365783" cy="2292935"/>
          </a:xfrm>
          <a:prstGeom prst="rect">
            <a:avLst/>
          </a:prstGeom>
          <a:noFill/>
        </p:spPr>
        <p:txBody>
          <a:bodyPr wrap="square" rtlCol="0">
            <a:spAutoFit/>
          </a:bodyPr>
          <a:lstStyle/>
          <a:p>
            <a:pPr algn="just"/>
            <a:r>
              <a:rPr lang="fr-FR" sz="1100" dirty="0" smtClean="0"/>
              <a:t>Chemisez le fond d’un moule à manquer de papier cuisson. </a:t>
            </a:r>
            <a:endParaRPr lang="fr-FR" sz="1100" dirty="0"/>
          </a:p>
          <a:p>
            <a:pPr algn="just"/>
            <a:r>
              <a:rPr lang="fr-FR" sz="1100" dirty="0" smtClean="0"/>
              <a:t>Retirez la peau de l’ananas, coupez-le en tranches, retirez le cœur à l’aide d’un emporte-pièce.</a:t>
            </a:r>
          </a:p>
          <a:p>
            <a:pPr algn="just"/>
            <a:endParaRPr lang="fr-FR" sz="1100" dirty="0"/>
          </a:p>
          <a:p>
            <a:pPr algn="just"/>
            <a:r>
              <a:rPr lang="fr-FR" sz="1100" dirty="0" smtClean="0"/>
              <a:t>Faites fondre 50 g de beurre dans une poêle. Posez les tranches d’ananas dans le beurre mousseux, saupoudrez de 40 g de cassonade, laissez-les cuire 4-5 min sur feu vif pour les faire légèrement caraméliser.</a:t>
            </a:r>
          </a:p>
          <a:p>
            <a:pPr algn="just"/>
            <a:r>
              <a:rPr lang="fr-FR" sz="1100" dirty="0" smtClean="0"/>
              <a:t>Posez les tranches d’ananas et versez le caramel de cuisson dans le fond du moule, laissez refroidir.</a:t>
            </a:r>
          </a:p>
          <a:p>
            <a:pPr algn="just"/>
            <a:endParaRPr lang="fr-FR" sz="1100" dirty="0"/>
          </a:p>
          <a:p>
            <a:pPr algn="just"/>
            <a:r>
              <a:rPr lang="fr-FR" sz="1100" dirty="0" smtClean="0"/>
              <a:t>Préchauffez le four à 180°C.</a:t>
            </a:r>
          </a:p>
          <a:p>
            <a:pPr algn="just"/>
            <a:endParaRPr lang="fr-FR" sz="1100" dirty="0"/>
          </a:p>
          <a:p>
            <a:pPr algn="just"/>
            <a:r>
              <a:rPr lang="fr-FR" sz="1100" dirty="0" smtClean="0"/>
              <a:t>Mélangez le reste de beurre mou avec le reste de cassonade, la farine, le sel, l’œuf et le rhum pour obtenir une pâte lisse et molle. Versez la pâte sur les tranches d’ananas, lissez la surface avec le dos d’une cuillère. </a:t>
            </a:r>
          </a:p>
          <a:p>
            <a:pPr algn="just"/>
            <a:endParaRPr lang="fr-FR" sz="1100" dirty="0"/>
          </a:p>
          <a:p>
            <a:pPr algn="just"/>
            <a:r>
              <a:rPr lang="fr-FR" sz="1100" dirty="0" smtClean="0"/>
              <a:t>Enfournez le gâteau pour 35-40 min. Laissez tiédir le gâteau avant de le démouler délicatement.</a:t>
            </a:r>
            <a:endParaRPr lang="fr-FR" sz="1100" dirty="0"/>
          </a:p>
        </p:txBody>
      </p:sp>
      <p:pic>
        <p:nvPicPr>
          <p:cNvPr id="2" name="Imag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7850" y="2026628"/>
            <a:ext cx="2070098" cy="1646434"/>
          </a:xfrm>
          <a:prstGeom prst="rect">
            <a:avLst/>
          </a:prstGeom>
        </p:spPr>
      </p:pic>
      <p:sp>
        <p:nvSpPr>
          <p:cNvPr id="25" name="ZoneTexte 24"/>
          <p:cNvSpPr txBox="1"/>
          <p:nvPr/>
        </p:nvSpPr>
        <p:spPr>
          <a:xfrm>
            <a:off x="5399901" y="8435922"/>
            <a:ext cx="1122423" cy="215444"/>
          </a:xfrm>
          <a:prstGeom prst="rect">
            <a:avLst/>
          </a:prstGeom>
          <a:noFill/>
        </p:spPr>
        <p:txBody>
          <a:bodyPr wrap="none" rtlCol="0">
            <a:spAutoFit/>
          </a:bodyPr>
          <a:lstStyle/>
          <a:p>
            <a:r>
              <a:rPr lang="fr-FR" sz="800" dirty="0" smtClean="0"/>
              <a:t>Saveurs – Février 2017</a:t>
            </a:r>
            <a:endParaRPr lang="fr-FR" sz="800" dirty="0"/>
          </a:p>
        </p:txBody>
      </p:sp>
      <p:pic>
        <p:nvPicPr>
          <p:cNvPr id="10" name="Image 9"/>
          <p:cNvPicPr>
            <a:picLocks noChangeAspect="1"/>
          </p:cNvPicPr>
          <p:nvPr/>
        </p:nvPicPr>
        <p:blipFill>
          <a:blip r:embed="rId4"/>
          <a:stretch>
            <a:fillRect/>
          </a:stretch>
        </p:blipFill>
        <p:spPr>
          <a:xfrm>
            <a:off x="412359" y="6162361"/>
            <a:ext cx="1980000" cy="1980000"/>
          </a:xfrm>
          <a:prstGeom prst="rect">
            <a:avLst/>
          </a:prstGeom>
        </p:spPr>
      </p:pic>
    </p:spTree>
    <p:extLst>
      <p:ext uri="{BB962C8B-B14F-4D97-AF65-F5344CB8AC3E}">
        <p14:creationId xmlns:p14="http://schemas.microsoft.com/office/powerpoint/2010/main" val="1616335527"/>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hème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520</TotalTime>
  <Words>1131</Words>
  <Application>Microsoft Office PowerPoint</Application>
  <PresentationFormat>Grand écran</PresentationFormat>
  <Paragraphs>67</Paragraphs>
  <Slides>2</Slides>
  <Notes>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vt:i4>
      </vt:variant>
    </vt:vector>
  </HeadingPairs>
  <TitlesOfParts>
    <vt:vector size="6" baseType="lpstr">
      <vt:lpstr>Arial</vt:lpstr>
      <vt:lpstr>Calibri</vt:lpstr>
      <vt:lpstr>Calibri Light</vt:lpstr>
      <vt:lpstr>Thème Office</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Sylvie SCHLOESSER</dc:creator>
  <cp:lastModifiedBy>Sylvie SCHLOESSER</cp:lastModifiedBy>
  <cp:revision>76</cp:revision>
  <cp:lastPrinted>2017-02-13T20:16:11Z</cp:lastPrinted>
  <dcterms:created xsi:type="dcterms:W3CDTF">2017-01-20T16:47:45Z</dcterms:created>
  <dcterms:modified xsi:type="dcterms:W3CDTF">2017-02-13T20:17:19Z</dcterms:modified>
</cp:coreProperties>
</file>